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562850" cy="10696575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267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/>
          <p:cNvPicPr>
            <a:picLocks noChangeAspect="1"/>
          </p:cNvPicPr>
          <p:nvPr/>
        </p:nvPicPr>
        <p:blipFill>
          <a:blip r:embed="rId3"/>
          <a:srcRect t="2855" b="2855"/>
          <a:stretch>
            <a:fillRect/>
          </a:stretch>
        </p:blipFill>
        <p:spPr>
          <a:xfrm>
            <a:off x="0" y="-1"/>
            <a:ext cx="7562850" cy="1069657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756536E-912C-4198-89A9-A689C7A6366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562850" cy="10696575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9B7D3A1-FD0B-4F81-8E7B-C2A3AFD9FD3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562850" cy="12001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7206" y="238125"/>
            <a:ext cx="2032612" cy="685800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321726" y="95250"/>
            <a:ext cx="833673" cy="1000125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4836939" y="228600"/>
            <a:ext cx="2375248" cy="70485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F2BF73BA-86CF-4EBA-B3A0-E3A1A260C3C4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53340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spc="2">
                <a:solidFill>
                  <a:srgbClr val="54D7E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25" b="1" spc="2">
                <a:solidFill>
                  <a:srgbClr val="54D7E8"/>
                </a:solidFill>
                <a:latin typeface="Liberation Sans"/>
                <a:ea typeface="Liberation Sans"/>
                <a:cs typeface="Liberation Sans"/>
              </a:rPr>
              <a:t>SEMINARIO INTERNAZIONALE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4690AAD-4574-41E4-AF08-FFD765AEFB07}"/>
              </a:ext>
            </a:extLst>
          </p:cNvPr>
          <p:cNvSpPr>
            <a:spLocks noGrp="1"/>
          </p:cNvSpPr>
          <p:nvPr/>
        </p:nvSpPr>
        <p:spPr>
          <a:xfrm>
            <a:off x="495300" y="1924050"/>
            <a:ext cx="5810250" cy="1257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Traffic safety education</a:t>
            </a:r>
          </a:p>
          <a:p>
            <a:pPr>
              <a:defRPr sz="27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and smart road pricing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5C9AE41-454D-497A-9D4E-B276CCBCF3BC}"/>
              </a:ext>
            </a:extLst>
          </p:cNvPr>
          <p:cNvSpPr>
            <a:spLocks noGrp="1"/>
          </p:cNvSpPr>
          <p:nvPr/>
        </p:nvSpPr>
        <p:spPr>
          <a:xfrm>
            <a:off x="514350" y="3390900"/>
            <a:ext cx="76200" cy="2324100"/>
          </a:xfrm>
          <a:prstGeom prst="rect">
            <a:avLst/>
          </a:prstGeom>
          <a:solidFill>
            <a:srgbClr val="F2AA3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23A2E96-B865-4867-9CDB-358AB2E31242}"/>
              </a:ext>
            </a:extLst>
          </p:cNvPr>
          <p:cNvSpPr>
            <a:spLocks noGrp="1"/>
          </p:cNvSpPr>
          <p:nvPr/>
        </p:nvSpPr>
        <p:spPr>
          <a:xfrm>
            <a:off x="781050" y="3333750"/>
            <a:ext cx="5286375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0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Innovative Approaches to Road Safety Education for Children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086F838-FCD4-419C-80B9-C0AE014A22DA}"/>
              </a:ext>
            </a:extLst>
          </p:cNvPr>
          <p:cNvSpPr>
            <a:spLocks noGrp="1"/>
          </p:cNvSpPr>
          <p:nvPr/>
        </p:nvSpPr>
        <p:spPr>
          <a:xfrm>
            <a:off x="781050" y="4048125"/>
            <a:ext cx="4762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900" b="1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00" b="1" dirty="0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rPr>
              <a:t>Prof. Aleksandar </a:t>
            </a:r>
            <a:r>
              <a:rPr sz="1000" b="1" dirty="0" err="1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rPr>
              <a:t>Trifunović</a:t>
            </a:r>
            <a:endParaRPr sz="1000" b="1" dirty="0">
              <a:solidFill>
                <a:srgbClr val="73DCE8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 sz="900" b="1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00" b="1" dirty="0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rPr>
              <a:t>Associate Professor · Faculty of Transport and Traffic Engineering</a:t>
            </a:r>
          </a:p>
          <a:p>
            <a:pPr>
              <a:defRPr sz="900" b="1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00" b="1" dirty="0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rPr>
              <a:t>University of Belgrade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DF8ED75-CB8D-49E2-9D81-1BCE478918D0}"/>
              </a:ext>
            </a:extLst>
          </p:cNvPr>
          <p:cNvSpPr>
            <a:spLocks noGrp="1"/>
          </p:cNvSpPr>
          <p:nvPr/>
        </p:nvSpPr>
        <p:spPr>
          <a:xfrm>
            <a:off x="781050" y="4819650"/>
            <a:ext cx="4953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0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Road Pricing and Tolling Technologies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559230E-DAEC-4D7B-9BB8-67EA49CF7790}"/>
              </a:ext>
            </a:extLst>
          </p:cNvPr>
          <p:cNvSpPr>
            <a:spLocks noGrp="1"/>
          </p:cNvSpPr>
          <p:nvPr/>
        </p:nvSpPr>
        <p:spPr>
          <a:xfrm>
            <a:off x="781050" y="5238750"/>
            <a:ext cx="47625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900" b="1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00" b="1" dirty="0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rPr>
              <a:t>Prof. Draženko </a:t>
            </a:r>
            <a:r>
              <a:rPr sz="1000" b="1" dirty="0" err="1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rPr>
              <a:t>Glavić</a:t>
            </a:r>
            <a:endParaRPr sz="1000" b="1" dirty="0">
              <a:solidFill>
                <a:srgbClr val="73DCE8"/>
              </a:solidFill>
              <a:latin typeface="Liberation Sans"/>
              <a:ea typeface="Liberation Sans"/>
              <a:cs typeface="Liberation Sans"/>
            </a:endParaRPr>
          </a:p>
          <a:p>
            <a:pPr>
              <a:defRPr sz="900" b="1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00" b="1" dirty="0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rPr>
              <a:t>Full Professor · Faculty of Transport and Traffic Engineering</a:t>
            </a:r>
          </a:p>
          <a:p>
            <a:pPr>
              <a:defRPr sz="900" b="1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00" b="1" dirty="0">
                <a:solidFill>
                  <a:srgbClr val="73DCE8"/>
                </a:solidFill>
                <a:latin typeface="Liberation Sans"/>
                <a:ea typeface="Liberation Sans"/>
                <a:cs typeface="Liberation Sans"/>
              </a:rPr>
              <a:t>University of Belgrade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DD35D2F4-6548-4CFE-A9A8-F5B5C8D66F62}"/>
              </a:ext>
            </a:extLst>
          </p:cNvPr>
          <p:cNvSpPr>
            <a:spLocks noGrp="1"/>
          </p:cNvSpPr>
          <p:nvPr/>
        </p:nvSpPr>
        <p:spPr>
          <a:xfrm>
            <a:off x="495300" y="6381750"/>
            <a:ext cx="3448050" cy="1562100"/>
          </a:xfrm>
          <a:prstGeom prst="roundRect">
            <a:avLst>
              <a:gd name="adj" fmla="val 8537"/>
            </a:avLst>
          </a:prstGeom>
          <a:solidFill>
            <a:srgbClr val="F5F7F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7B47600-AA0E-4DF5-BC06-D77C33681534}"/>
              </a:ext>
            </a:extLst>
          </p:cNvPr>
          <p:cNvSpPr>
            <a:spLocks noGrp="1"/>
          </p:cNvSpPr>
          <p:nvPr/>
        </p:nvSpPr>
        <p:spPr>
          <a:xfrm>
            <a:off x="742950" y="6591300"/>
            <a:ext cx="300037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425" b="1">
                <a:solidFill>
                  <a:srgbClr val="09264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1" dirty="0">
                <a:solidFill>
                  <a:srgbClr val="092640"/>
                </a:solidFill>
                <a:latin typeface="Liberation Sans"/>
                <a:ea typeface="Liberation Sans"/>
                <a:cs typeface="Liberation Sans"/>
              </a:rPr>
              <a:t>M</a:t>
            </a:r>
            <a:r>
              <a:rPr lang="it-IT" sz="1425" b="1" dirty="0">
                <a:solidFill>
                  <a:srgbClr val="092640"/>
                </a:solidFill>
                <a:latin typeface="Liberation Sans"/>
                <a:ea typeface="Liberation Sans"/>
                <a:cs typeface="Liberation Sans"/>
              </a:rPr>
              <a:t>ARTEDÌ</a:t>
            </a:r>
            <a:r>
              <a:rPr sz="1425" b="1" dirty="0">
                <a:solidFill>
                  <a:srgbClr val="092640"/>
                </a:solidFill>
                <a:latin typeface="Liberation Sans"/>
                <a:ea typeface="Liberation Sans"/>
                <a:cs typeface="Liberation Sans"/>
              </a:rPr>
              <a:t> </a:t>
            </a:r>
            <a:r>
              <a:rPr lang="it-IT" sz="1425" b="1" dirty="0">
                <a:solidFill>
                  <a:srgbClr val="092640"/>
                </a:solidFill>
                <a:latin typeface="Liberation Sans"/>
                <a:ea typeface="Liberation Sans"/>
                <a:cs typeface="Liberation Sans"/>
              </a:rPr>
              <a:t>6</a:t>
            </a:r>
            <a:r>
              <a:rPr sz="1425" b="1" dirty="0">
                <a:solidFill>
                  <a:srgbClr val="092640"/>
                </a:solidFill>
                <a:latin typeface="Liberation Sans"/>
                <a:ea typeface="Liberation Sans"/>
                <a:cs typeface="Liberation Sans"/>
              </a:rPr>
              <a:t> OTTOBRE 2026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042C4C6-30EC-41D5-93F9-867692439BAD}"/>
              </a:ext>
            </a:extLst>
          </p:cNvPr>
          <p:cNvSpPr>
            <a:spLocks noGrp="1"/>
          </p:cNvSpPr>
          <p:nvPr/>
        </p:nvSpPr>
        <p:spPr>
          <a:xfrm>
            <a:off x="742950" y="7200900"/>
            <a:ext cx="3000375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100" b="1">
                <a:solidFill>
                  <a:srgbClr val="C27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 dirty="0">
                <a:solidFill>
                  <a:srgbClr val="C27113"/>
                </a:solidFill>
                <a:latin typeface="Liberation Sans"/>
                <a:ea typeface="Liberation Sans"/>
                <a:cs typeface="Liberation Sans"/>
              </a:rPr>
              <a:t>1</a:t>
            </a:r>
            <a:r>
              <a:rPr lang="it-IT" sz="2100" b="1" dirty="0">
                <a:solidFill>
                  <a:srgbClr val="C27113"/>
                </a:solidFill>
                <a:latin typeface="Liberation Sans"/>
                <a:ea typeface="Liberation Sans"/>
                <a:cs typeface="Liberation Sans"/>
              </a:rPr>
              <a:t>0</a:t>
            </a:r>
            <a:r>
              <a:rPr sz="2100" b="1" dirty="0">
                <a:solidFill>
                  <a:srgbClr val="C27113"/>
                </a:solidFill>
                <a:latin typeface="Liberation Sans"/>
                <a:ea typeface="Liberation Sans"/>
                <a:cs typeface="Liberation Sans"/>
              </a:rPr>
              <a:t>:30 – 1</a:t>
            </a:r>
            <a:r>
              <a:rPr lang="it-IT" sz="2100" b="1" dirty="0">
                <a:solidFill>
                  <a:srgbClr val="C27113"/>
                </a:solidFill>
                <a:latin typeface="Liberation Sans"/>
                <a:ea typeface="Liberation Sans"/>
                <a:cs typeface="Liberation Sans"/>
              </a:rPr>
              <a:t>2</a:t>
            </a:r>
            <a:r>
              <a:rPr sz="2100" b="1" dirty="0">
                <a:solidFill>
                  <a:srgbClr val="C27113"/>
                </a:solidFill>
                <a:latin typeface="Liberation Sans"/>
                <a:ea typeface="Liberation Sans"/>
                <a:cs typeface="Liberation Sans"/>
              </a:rPr>
              <a:t>:30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6FBECC7-1471-49DA-9350-C4F0AFCA07CB}"/>
              </a:ext>
            </a:extLst>
          </p:cNvPr>
          <p:cNvSpPr>
            <a:spLocks noGrp="1"/>
          </p:cNvSpPr>
          <p:nvPr/>
        </p:nvSpPr>
        <p:spPr>
          <a:xfrm>
            <a:off x="495300" y="8210550"/>
            <a:ext cx="352425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8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Aula  </a:t>
            </a:r>
            <a:r>
              <a:rPr lang="it-IT" b="1" dirty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Guerrini (secondo piano edificio B42 - Dipartimento Ing. Meccanica, Nucleare e della Produzione)</a:t>
            </a:r>
            <a:endParaRPr sz="1800" b="1" dirty="0">
              <a:solidFill>
                <a:srgbClr val="FFFFFF"/>
              </a:solidFill>
              <a:latin typeface="Liberation Sans"/>
              <a:ea typeface="Liberation Sans"/>
              <a:cs typeface="Liberation Sans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98A1DEA-644F-4C1F-8983-74C28EDD3B56}"/>
              </a:ext>
            </a:extLst>
          </p:cNvPr>
          <p:cNvSpPr>
            <a:spLocks noGrp="1"/>
          </p:cNvSpPr>
          <p:nvPr/>
        </p:nvSpPr>
        <p:spPr>
          <a:xfrm>
            <a:off x="514350" y="9944100"/>
            <a:ext cx="4286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>
                <a:solidFill>
                  <a:srgbClr val="B9D8E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>
                <a:solidFill>
                  <a:srgbClr val="B9D8E5"/>
                </a:solidFill>
                <a:latin typeface="Liberation Sans"/>
                <a:ea typeface="Liberation Sans"/>
                <a:cs typeface="Liberation Sans"/>
              </a:rPr>
              <a:t>Ingresso libero · Seminar in English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51F1C7-DCEF-F7E4-B6A3-770D18A5A6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322" y="7377030"/>
            <a:ext cx="3010055" cy="3181514"/>
          </a:xfrm>
          <a:prstGeom prst="rect">
            <a:avLst/>
          </a:prstGeom>
        </p:spPr>
      </p:pic>
      <p:sp>
        <p:nvSpPr>
          <p:cNvPr id="21" name="Freccia a sinistra 20">
            <a:extLst>
              <a:ext uri="{FF2B5EF4-FFF2-40B4-BE49-F238E27FC236}">
                <a16:creationId xmlns:a16="http://schemas.microsoft.com/office/drawing/2014/main" id="{E85D518F-0036-A02B-EC48-DBE56FC85EF9}"/>
              </a:ext>
            </a:extLst>
          </p:cNvPr>
          <p:cNvSpPr/>
          <p:nvPr/>
        </p:nvSpPr>
        <p:spPr>
          <a:xfrm rot="9904116">
            <a:off x="3897421" y="8365924"/>
            <a:ext cx="1176836" cy="248078"/>
          </a:xfrm>
          <a:prstGeom prst="lef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906706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DocSecurity>0</DocSecurity>
  <PresentationFormat>Personalizzato</PresentationFormat>
  <Paragraphs>15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Liberation Sans</vt:lpstr>
      <vt:lpstr>ChatGPT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Chiara Riccardi</cp:lastModifiedBy>
  <cp:revision>6</cp:revision>
  <dcterms:created xsi:type="dcterms:W3CDTF">2026-09-15T13:54:23Z</dcterms:created>
  <dcterms:modified xsi:type="dcterms:W3CDTF">2026-09-23T08:24:09Z</dcterms:modified>
</cp:coreProperties>
</file>